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</p:sldMasterIdLst>
  <p:notesMasterIdLst>
    <p:notesMasterId r:id="rId4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Overpass" panose="020B0604020202020204" charset="0"/>
      <p:regular r:id="rId50"/>
      <p:bold r:id="rId51"/>
      <p:italic r:id="rId52"/>
      <p:boldItalic r:id="rId53"/>
    </p:embeddedFont>
    <p:embeddedFont>
      <p:font typeface="Pacifico" panose="00000500000000000000" pitchFamily="2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34579-2007-4F11-A04E-E1090DDA7A20}" v="2" dt="2022-07-13T11:32:17.874"/>
    <p1510:client id="{127645B1-DD7B-477D-972F-75547C1C05D3}" v="20" dt="2022-08-17T15:21:28.287"/>
    <p1510:client id="{32167CF8-4C3F-C876-912E-7C92604EEC69}" v="3" dt="2022-08-04T16:38:59.865"/>
  </p1510:revLst>
</p1510:revInfo>
</file>

<file path=ppt/tableStyles.xml><?xml version="1.0" encoding="utf-8"?>
<a:tblStyleLst xmlns:a="http://schemas.openxmlformats.org/drawingml/2006/main" def="{05698425-CE13-448D-B862-D0C76FDA6FF8}">
  <a:tblStyle styleId="{05698425-CE13-448D-B862-D0C76FDA6F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Girdzijauskas" userId="S::jonas.girdzijauskas@codeacademylt.onmicrosoft.com::9ef29310-857a-4c4e-852b-7dce1943c2f6" providerId="AD" clId="Web-{32167CF8-4C3F-C876-912E-7C92604EEC69}"/>
    <pc:docChg chg="modSld">
      <pc:chgData name="Jonas Girdzijauskas" userId="S::jonas.girdzijauskas@codeacademylt.onmicrosoft.com::9ef29310-857a-4c4e-852b-7dce1943c2f6" providerId="AD" clId="Web-{32167CF8-4C3F-C876-912E-7C92604EEC69}" dt="2022-08-04T16:38:59.865" v="2" actId="1076"/>
      <pc:docMkLst>
        <pc:docMk/>
      </pc:docMkLst>
      <pc:sldChg chg="modSp">
        <pc:chgData name="Jonas Girdzijauskas" userId="S::jonas.girdzijauskas@codeacademylt.onmicrosoft.com::9ef29310-857a-4c4e-852b-7dce1943c2f6" providerId="AD" clId="Web-{32167CF8-4C3F-C876-912E-7C92604EEC69}" dt="2022-08-04T16:23:33.240" v="1" actId="1076"/>
        <pc:sldMkLst>
          <pc:docMk/>
          <pc:sldMk cId="0" sldId="266"/>
        </pc:sldMkLst>
        <pc:spChg chg="mod">
          <ac:chgData name="Jonas Girdzijauskas" userId="S::jonas.girdzijauskas@codeacademylt.onmicrosoft.com::9ef29310-857a-4c4e-852b-7dce1943c2f6" providerId="AD" clId="Web-{32167CF8-4C3F-C876-912E-7C92604EEC69}" dt="2022-08-04T16:23:33.240" v="1" actId="1076"/>
          <ac:spMkLst>
            <pc:docMk/>
            <pc:sldMk cId="0" sldId="266"/>
            <ac:spMk id="224" creationId="{00000000-0000-0000-0000-000000000000}"/>
          </ac:spMkLst>
        </pc:spChg>
      </pc:sldChg>
      <pc:sldChg chg="modSp">
        <pc:chgData name="Jonas Girdzijauskas" userId="S::jonas.girdzijauskas@codeacademylt.onmicrosoft.com::9ef29310-857a-4c4e-852b-7dce1943c2f6" providerId="AD" clId="Web-{32167CF8-4C3F-C876-912E-7C92604EEC69}" dt="2022-08-04T16:38:59.865" v="2" actId="1076"/>
        <pc:sldMkLst>
          <pc:docMk/>
          <pc:sldMk cId="0" sldId="270"/>
        </pc:sldMkLst>
        <pc:picChg chg="mod">
          <ac:chgData name="Jonas Girdzijauskas" userId="S::jonas.girdzijauskas@codeacademylt.onmicrosoft.com::9ef29310-857a-4c4e-852b-7dce1943c2f6" providerId="AD" clId="Web-{32167CF8-4C3F-C876-912E-7C92604EEC69}" dt="2022-08-04T16:38:59.865" v="2" actId="1076"/>
          <ac:picMkLst>
            <pc:docMk/>
            <pc:sldMk cId="0" sldId="270"/>
            <ac:picMk id="258" creationId="{00000000-0000-0000-0000-000000000000}"/>
          </ac:picMkLst>
        </pc:picChg>
      </pc:sldChg>
    </pc:docChg>
  </pc:docChgLst>
  <pc:docChgLst>
    <pc:chgData name="Lukas  Matjušaitis" userId="S::lukas.matjusaitis@codeacademylt.onmicrosoft.com::4df7864e-1834-458e-99b9-fe7929b74244" providerId="AD" clId="Web-{127645B1-DD7B-477D-972F-75547C1C05D3}"/>
    <pc:docChg chg="modSld">
      <pc:chgData name="Lukas  Matjušaitis" userId="S::lukas.matjusaitis@codeacademylt.onmicrosoft.com::4df7864e-1834-458e-99b9-fe7929b74244" providerId="AD" clId="Web-{127645B1-DD7B-477D-972F-75547C1C05D3}" dt="2022-08-17T15:21:27.397" v="18" actId="20577"/>
      <pc:docMkLst>
        <pc:docMk/>
      </pc:docMkLst>
      <pc:sldChg chg="modSp">
        <pc:chgData name="Lukas  Matjušaitis" userId="S::lukas.matjusaitis@codeacademylt.onmicrosoft.com::4df7864e-1834-458e-99b9-fe7929b74244" providerId="AD" clId="Web-{127645B1-DD7B-477D-972F-75547C1C05D3}" dt="2022-08-17T15:21:27.397" v="18" actId="20577"/>
        <pc:sldMkLst>
          <pc:docMk/>
          <pc:sldMk cId="0" sldId="268"/>
        </pc:sldMkLst>
        <pc:spChg chg="mod">
          <ac:chgData name="Lukas  Matjušaitis" userId="S::lukas.matjusaitis@codeacademylt.onmicrosoft.com::4df7864e-1834-458e-99b9-fe7929b74244" providerId="AD" clId="Web-{127645B1-DD7B-477D-972F-75547C1C05D3}" dt="2022-08-17T15:21:27.397" v="18" actId="20577"/>
          <ac:spMkLst>
            <pc:docMk/>
            <pc:sldMk cId="0" sldId="268"/>
            <ac:spMk id="241" creationId="{00000000-0000-0000-0000-000000000000}"/>
          </ac:spMkLst>
        </pc:spChg>
      </pc:sldChg>
    </pc:docChg>
  </pc:docChgLst>
  <pc:docChgLst>
    <pc:chgData name="Lukas Birgiolas" userId="S::lukas.birgiolas@codeacademylt.onmicrosoft.com::410f9de3-3250-439b-9ddc-8ecb3b358913" providerId="AD" clId="Web-{0ED34579-2007-4F11-A04E-E1090DDA7A20}"/>
    <pc:docChg chg="modSld">
      <pc:chgData name="Lukas Birgiolas" userId="S::lukas.birgiolas@codeacademylt.onmicrosoft.com::410f9de3-3250-439b-9ddc-8ecb3b358913" providerId="AD" clId="Web-{0ED34579-2007-4F11-A04E-E1090DDA7A20}" dt="2022-07-13T11:32:16.827" v="0" actId="20577"/>
      <pc:docMkLst>
        <pc:docMk/>
      </pc:docMkLst>
      <pc:sldChg chg="modSp">
        <pc:chgData name="Lukas Birgiolas" userId="S::lukas.birgiolas@codeacademylt.onmicrosoft.com::410f9de3-3250-439b-9ddc-8ecb3b358913" providerId="AD" clId="Web-{0ED34579-2007-4F11-A04E-E1090DDA7A20}" dt="2022-07-13T11:32:16.827" v="0" actId="20577"/>
        <pc:sldMkLst>
          <pc:docMk/>
          <pc:sldMk cId="0" sldId="289"/>
        </pc:sldMkLst>
        <pc:spChg chg="mod">
          <ac:chgData name="Lukas Birgiolas" userId="S::lukas.birgiolas@codeacademylt.onmicrosoft.com::410f9de3-3250-439b-9ddc-8ecb3b358913" providerId="AD" clId="Web-{0ED34579-2007-4F11-A04E-E1090DDA7A20}" dt="2022-07-13T11:32:16.827" v="0" actId="20577"/>
          <ac:spMkLst>
            <pc:docMk/>
            <pc:sldMk cId="0" sldId="289"/>
            <ac:spMk id="3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004dccf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004dccf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3004dccf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3004dccf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3004dccf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3004dccf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3004dccf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3004dccf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3004dccf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3004dccf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3004dccf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3004dccf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c7a2558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c7a2558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3004dccf6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3004dccf6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3004dccf6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3004dccf6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3004dccf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3004dccf6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3004dccf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3004dccf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0f79a0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0f79a0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3004dccf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3004dccf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3004dccf6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3004dccf6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3004dccf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3004dccf6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3004dccf6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3004dccf6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3004dccf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3004dccf6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3004dccf6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3004dccf6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3004dccf6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3004dccf6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3004dccf6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3004dccf6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3004dccf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3004dccf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3004dccf6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3004dccf6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3004dccf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3004dccf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3004dccf6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3004dccf6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3004dccf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3004dccf6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3004dccf6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3004dccf6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3004dccf6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3004dccf6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3004dccf6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3004dccf6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3ed7e38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3ed7e38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3004dccf6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3004dccf6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3004dc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3004dc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3004dccf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3004dccf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3004dccf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3004dccf6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3004dccf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3004dccf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3004dccf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3004dccf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3004dccf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3004dccf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sz="4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3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nstration">
  <p:cSld name="BIG_NUMBER_1_1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13926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">
  <p:cSld name="BIG_NUMBER_1_1_1_1">
    <p:bg>
      <p:bgPr>
        <a:solidFill>
          <a:srgbClr val="FFA0F7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 1">
  <p:cSld name="BIG_NUMBER_1_1_1_1_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Namų darbas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9400" y="0"/>
            <a:ext cx="4905425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 1 1">
  <p:cSld name="BIG_NUMBER_1_1_1_1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Iki kito karto!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23803"/>
          <a:stretch/>
        </p:blipFill>
        <p:spPr>
          <a:xfrm>
            <a:off x="4819100" y="1848125"/>
            <a:ext cx="4324900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1">
  <p:cSld name="2_Title and Content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08" name="Google Shape;108;p17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>
            <a:spLocks noGrp="1"/>
          </p:cNvSpPr>
          <p:nvPr>
            <p:ph type="pic" idx="8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7"/>
          <p:cNvSpPr>
            <a:spLocks noGrp="1"/>
          </p:cNvSpPr>
          <p:nvPr>
            <p:ph type="pic" idx="9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7"/>
          <p:cNvSpPr>
            <a:spLocks noGrp="1"/>
          </p:cNvSpPr>
          <p:nvPr>
            <p:ph type="pic" idx="13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7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7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7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2_Title and Content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9" name="Google Shape;19;p3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34" name="Google Shape;34;p4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Topic">
  <p:cSld name="MAIN_POINT">
    <p:bg>
      <p:bgPr>
        <a:solidFill>
          <a:srgbClr val="9945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sz="4800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45" name="Google Shape;45;p5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51" name="Google Shape;51;p6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6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Logo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0" name="Google Shape;60;p7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and Title">
  <p:cSld name="CAPTION_ONLY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7" name="Google Shape;67;p8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 Break">
  <p:cSld name="BIG_NUMBER_1">
    <p:bg>
      <p:bgPr>
        <a:solidFill>
          <a:srgbClr val="FE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sz="1000" b="1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sz="1000"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BIG_NUMBER_1_1">
    <p:bg>
      <p:bgPr>
        <a:solidFill>
          <a:srgbClr val="A6DD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t="22649" b="1246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sz="4800"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CSS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2650"/>
              <a:t>pseudo klasės </a:t>
            </a:r>
            <a:endParaRPr sz="26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2650"/>
              <a:t>ir pseudo elementai</a:t>
            </a:r>
            <a:endParaRPr sz="265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/ CSS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>
            <a:spLocks noGrp="1"/>
          </p:cNvSpPr>
          <p:nvPr>
            <p:ph type="pic" idx="3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</p:spPr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627" y="344100"/>
            <a:ext cx="1033499" cy="103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6925140" y="2085239"/>
            <a:ext cx="1835100" cy="464100"/>
          </a:xfrm>
          <a:prstGeom prst="roundRect">
            <a:avLst>
              <a:gd name="adj" fmla="val 50000"/>
            </a:avLst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lt" sz="1600" b="1">
                <a:solidFill>
                  <a:srgbClr val="FEFFFF"/>
                </a:solidFill>
              </a:rPr>
              <a:t>HTML &amp; 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941017" y="2778246"/>
            <a:ext cx="1835100" cy="4641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lt" sz="1600" b="1">
                <a:solidFill>
                  <a:srgbClr val="FEFFFF"/>
                </a:solidFill>
              </a:rPr>
              <a:t>8 paskaita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klasės selektorius -child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:first-child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-child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Šis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:first-child</a:t>
            </a:r>
            <a:r>
              <a:rPr lang="lt"/>
              <a:t> selektorius leidžia pasirinkti elementą, jei tik jis yra </a:t>
            </a:r>
            <a:r>
              <a:rPr lang="lt" b="1"/>
              <a:t>pirmasis </a:t>
            </a:r>
            <a:r>
              <a:rPr lang="lt"/>
              <a:t>vaikas.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Šiuo atveju pasirenkamas ir stilizuojamas kiekvienas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"/>
              <a:t>elementas, kuris yra pirmas vaikas tėviniame elemente.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:first-child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:last-child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-child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:last-child</a:t>
            </a:r>
            <a:r>
              <a:rPr lang="lt"/>
              <a:t> selektorius atitinka kiekvieną elementą, kuris yra </a:t>
            </a:r>
            <a:r>
              <a:rPr lang="lt" b="1"/>
              <a:t>paskutinis </a:t>
            </a:r>
            <a:r>
              <a:rPr lang="lt"/>
              <a:t>vaikas.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Šiuo atveju nurodoma </a:t>
            </a:r>
            <a:r>
              <a:rPr lang="lt" b="1"/>
              <a:t>fono spalvą</a:t>
            </a:r>
            <a:r>
              <a:rPr lang="lt"/>
              <a:t> elementui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, kuris yra </a:t>
            </a:r>
            <a:r>
              <a:rPr lang="lt" b="1"/>
              <a:t>paskutinis </a:t>
            </a:r>
            <a:r>
              <a:rPr lang="lt"/>
              <a:t>vaikas tėviniame elemente.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4924625" y="2735050"/>
            <a:ext cx="3859200" cy="5268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Pastaba: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Overpass"/>
                <a:ea typeface="Overpass"/>
                <a:cs typeface="Overpass"/>
                <a:sym typeface="Overpass"/>
              </a:rPr>
              <a:t>p:last-child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  yra lygus p: nth-last-child (1)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5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5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:last-child</a:t>
            </a:r>
            <a: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5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5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#ff0000</a:t>
            </a:r>
            <a: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5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:nth-child(n)</a:t>
            </a:r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-child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:nth-child(n)</a:t>
            </a:r>
            <a:r>
              <a:rPr lang="lt"/>
              <a:t> selektorius atitinka visus elementus, kurie yra n-tas vaikas, </a:t>
            </a:r>
            <a:r>
              <a:rPr lang="lt" b="1"/>
              <a:t>neatsižvelgiant </a:t>
            </a:r>
            <a:r>
              <a:rPr lang="lt"/>
              <a:t>į jo tėvų tipą.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n gali būti skaičius, raktinis žodis arba formulė.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Šiuo atveju pakeičiame kiekvieno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elemento fono spalvą, kuris kuris yra </a:t>
            </a:r>
            <a:r>
              <a:rPr lang="lt" b="1"/>
              <a:t>antrasis </a:t>
            </a:r>
            <a:r>
              <a:rPr lang="lt"/>
              <a:t>vaikas tėviniame elemente.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lt" sz="1100" dirty="0" err="1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 dirty="0" err="1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</a:t>
            </a:r>
            <a:r>
              <a:rPr lang="lt" sz="1100" dirty="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(n)</a:t>
            </a:r>
            <a:r>
              <a:rPr lang="lt" sz="1100" dirty="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 dirty="0">
                <a:highlight>
                  <a:srgbClr val="000000"/>
                </a:highlight>
                <a:latin typeface="Consolas"/>
                <a:ea typeface="Consolas"/>
                <a:cs typeface="Consolas"/>
              </a:rPr>
            </a:br>
            <a:r>
              <a:rPr lang="lt" sz="1100" dirty="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lt" sz="1100" dirty="0" err="1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 dirty="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 dirty="0" err="1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lt" sz="1100" dirty="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 dirty="0">
                <a:highlight>
                  <a:srgbClr val="000000"/>
                </a:highlight>
                <a:latin typeface="Consolas"/>
                <a:ea typeface="Consolas"/>
                <a:cs typeface="Consolas"/>
              </a:rPr>
            </a:br>
            <a:r>
              <a:rPr lang="lt" sz="1100" dirty="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lt-LT" sz="115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31"/>
          <p:cNvGraphicFramePr/>
          <p:nvPr/>
        </p:nvGraphicFramePr>
        <p:xfrm>
          <a:off x="120250" y="554125"/>
          <a:ext cx="3925900" cy="3984625"/>
        </p:xfrm>
        <a:graphic>
          <a:graphicData uri="http://schemas.openxmlformats.org/drawingml/2006/table">
            <a:tbl>
              <a:tblPr>
                <a:noFill/>
                <a:tableStyleId>{05698425-CE13-448D-B862-D0C76FDA6FF8}</a:tableStyleId>
              </a:tblPr>
              <a:tblGrid>
                <a:gridCol w="39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700">
                          <a:solidFill>
                            <a:srgbClr val="7C7C7C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html&gt;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&lt;html lang=</a:t>
                      </a:r>
                      <a:r>
                        <a:rPr lang="lt" sz="700">
                          <a:solidFill>
                            <a:srgbClr val="A8FF60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"en"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&lt;head&gt;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&lt;meta charset=</a:t>
                      </a:r>
                      <a:r>
                        <a:rPr lang="lt" sz="700">
                          <a:solidFill>
                            <a:srgbClr val="A8FF60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"UTF-8"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&lt;meta name=</a:t>
                      </a:r>
                      <a:r>
                        <a:rPr lang="lt" sz="700">
                          <a:solidFill>
                            <a:srgbClr val="A8FF60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"viewport"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content=</a:t>
                      </a:r>
                      <a:r>
                        <a:rPr lang="lt" sz="700">
                          <a:solidFill>
                            <a:srgbClr val="A8FF60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"width=device-width, initial-scale=1.0"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&lt;title&gt;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&lt;/title&gt;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&lt;style&gt;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background-color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lt" sz="700">
                          <a:solidFill>
                            <a:srgbClr val="FF73FD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#222222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lt" sz="700">
                          <a:solidFill>
                            <a:srgbClr val="FF73FD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50px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lt" sz="700">
                          <a:solidFill>
                            <a:srgbClr val="FF73FD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50px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border-radius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lt" sz="700">
                          <a:solidFill>
                            <a:srgbClr val="FF73FD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50%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inline-block;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lt" sz="700">
                          <a:solidFill>
                            <a:srgbClr val="FF73FD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30px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}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lt" sz="700">
                          <a:solidFill>
                            <a:srgbClr val="A8FF60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:nth-child(3)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lt" sz="700">
                          <a:solidFill>
                            <a:srgbClr val="FFFFB6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background-color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lt" sz="700">
                          <a:solidFill>
                            <a:srgbClr val="FF73FD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#18bdf6ff</a:t>
                      </a: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}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&lt;/style&gt;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&lt;/head&gt;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&lt;body&gt;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&lt;ul&gt;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&lt;li&gt;&lt;/li&gt;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&lt;li&gt;&lt;/li&gt;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&lt;li&gt;&lt;/li&gt;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&lt;li&gt;&lt;/li&gt;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&lt;li&gt;&lt;/li&gt;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&lt;li&gt;&lt;/li&gt;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&lt;/ul&gt;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&lt;/body&gt;</a:t>
                      </a:r>
                      <a:br>
                        <a:rPr lang="lt" sz="700">
                          <a:solidFill>
                            <a:srgbClr val="F8F8F8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lt" sz="700">
                          <a:solidFill>
                            <a:srgbClr val="96CBFE"/>
                          </a:solidFill>
                          <a:highlight>
                            <a:srgbClr val="00000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&lt;/html&gt;</a:t>
                      </a:r>
                      <a:endParaRPr sz="700"/>
                    </a:p>
                  </a:txBody>
                  <a:tcPr marL="63500" marR="63500" marT="63500" marB="6350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7" name="Google Shape;247;p31"/>
          <p:cNvSpPr/>
          <p:nvPr/>
        </p:nvSpPr>
        <p:spPr>
          <a:xfrm>
            <a:off x="4572000" y="1641150"/>
            <a:ext cx="4142400" cy="186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Pavyzdys: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konkretaus elemento būsenos keitimas naudojant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:nth-child</a:t>
            </a: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selektorių.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Rezultatas, žr. žemiau: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125" y="2893450"/>
            <a:ext cx="3111550" cy="492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sp>
        <p:nvSpPr>
          <p:cNvPr id="249" name="Google Shape;249;p31"/>
          <p:cNvSpPr/>
          <p:nvPr/>
        </p:nvSpPr>
        <p:spPr>
          <a:xfrm>
            <a:off x="5771975" y="3005950"/>
            <a:ext cx="267000" cy="267300"/>
          </a:xfrm>
          <a:prstGeom prst="ellipse">
            <a:avLst/>
          </a:prstGeom>
          <a:solidFill>
            <a:srgbClr val="18BDF6"/>
          </a:solidFill>
          <a:ln w="9525" cap="flat" cmpd="sng">
            <a:solidFill>
              <a:srgbClr val="18B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/>
        </p:nvSpPr>
        <p:spPr>
          <a:xfrm>
            <a:off x="0" y="638100"/>
            <a:ext cx="3000000" cy="4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&lt;table&gt;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Little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Piggy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Went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Market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 colspan=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Little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Piggy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Went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 colspan=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"4"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 rowspan=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Little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Piggy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 rowspan=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Little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Piggy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Went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Little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Piggy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Went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&lt;/table&gt;</a:t>
            </a:r>
            <a:endParaRPr sz="1100"/>
          </a:p>
        </p:txBody>
      </p:sp>
      <p:sp>
        <p:nvSpPr>
          <p:cNvPr id="255" name="Google Shape;255;p32"/>
          <p:cNvSpPr txBox="1"/>
          <p:nvPr/>
        </p:nvSpPr>
        <p:spPr>
          <a:xfrm>
            <a:off x="1692075" y="638100"/>
            <a:ext cx="30000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border-spacing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7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0.5rem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7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0.5rem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:nth-child(1)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hsl(150, 50%, 50%); 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:nth-child(2)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hsl(160, 60%, 50%); 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:nth-child(3)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hsl(170, 70%, 50%); 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:nth-child(4)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hsl(180, 80%, 50%); 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:nth-child(5)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hsl(190, 90%, 50%); }</a:t>
            </a:r>
            <a:b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7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lt" sz="7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:nth-child(6)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lt" sz="7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7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hsl(200, 99%, 50%); }</a:t>
            </a:r>
            <a:endParaRPr sz="700"/>
          </a:p>
        </p:txBody>
      </p:sp>
      <p:sp>
        <p:nvSpPr>
          <p:cNvPr id="256" name="Google Shape;256;p32"/>
          <p:cNvSpPr/>
          <p:nvPr/>
        </p:nvSpPr>
        <p:spPr>
          <a:xfrm>
            <a:off x="825575" y="481350"/>
            <a:ext cx="587100" cy="304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EEEEE"/>
          </a:solidFill>
          <a:ln w="9525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HTML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3703425" y="481350"/>
            <a:ext cx="467100" cy="304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EEEEE"/>
          </a:solidFill>
          <a:ln w="9525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CSS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600" y="1145987"/>
            <a:ext cx="4119936" cy="2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:nth-last-child(n)</a:t>
            </a: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-child</a:t>
            </a: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Selektorius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:nth-last-child(n)</a:t>
            </a:r>
            <a:r>
              <a:rPr lang="lt"/>
              <a:t> atitinka visus elementus, kurie yra n-tieji  vaikai, neatsižvelgiant į jų tipą, (skaičiuojama nuo paskutinio vaiko).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n gali būti skaičius, raktinis žodis arba formulė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Šiuo atveju pakeičiama kiekvieno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elemento fono spalva, kuris yra </a:t>
            </a:r>
            <a:r>
              <a:rPr lang="lt" b="1"/>
              <a:t>antras nuo pabaigos</a:t>
            </a:r>
            <a:r>
              <a:rPr lang="lt"/>
              <a:t> vaikas tėviniame elemente</a:t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:nth-last-child(2)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red;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:only-child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-child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:only-child</a:t>
            </a:r>
            <a:r>
              <a:rPr lang="lt"/>
              <a:t> selektorius atitinka kiekvieną elementą, kuris yra </a:t>
            </a:r>
            <a:r>
              <a:rPr lang="lt" b="1"/>
              <a:t>vienintelis </a:t>
            </a:r>
            <a:r>
              <a:rPr lang="lt"/>
              <a:t>tėvų vaikas.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Kode nurodoma kiekvieno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elemento, kuris yra vienintelis tėvų vaikas, fono spalvą.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:only-child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#ff0000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klasės selektorius -type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:first-of-type</a:t>
            </a: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-type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:first-of-type</a:t>
            </a:r>
            <a:r>
              <a:rPr lang="lt"/>
              <a:t> selektorius atitinka visus elementus, kurie yra pirmieji jo tėvo tam tikro tipo vaikai.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Kode nurodoma pirmojo pagrindinio elemento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fono spalvą.</a:t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:first-of-type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red;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4924625" y="2735050"/>
            <a:ext cx="3859200" cy="5268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Tai tas pats, kas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:nth-of-type (1)</a:t>
            </a:r>
            <a:endParaRPr sz="1000"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Paskaitos eiga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Išmokti naujų CSS selektorių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pseudo-classes</a:t>
            </a:r>
            <a:r>
              <a:rPr lang="lt"/>
              <a:t> vs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pseudo-elements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Praktinės užduotys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9"/>
          <p:cNvPicPr preferRelativeResize="0">
            <a:picLocks noGrp="1"/>
          </p:cNvPicPr>
          <p:nvPr>
            <p:ph type="pic" idx="8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6455" y="2395745"/>
            <a:ext cx="474600" cy="474600"/>
          </a:xfrm>
          <a:prstGeom prst="rect">
            <a:avLst/>
          </a:prstGeom>
        </p:spPr>
      </p:pic>
      <p:pic>
        <p:nvPicPr>
          <p:cNvPr id="148" name="Google Shape;148;p19"/>
          <p:cNvPicPr preferRelativeResize="0">
            <a:picLocks noGrp="1"/>
          </p:cNvPicPr>
          <p:nvPr>
            <p:ph type="pic" idx="9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6455" y="3252295"/>
            <a:ext cx="474600" cy="474600"/>
          </a:xfrm>
          <a:prstGeom prst="rect">
            <a:avLst/>
          </a:prstGeom>
        </p:spPr>
      </p:pic>
      <p:pic>
        <p:nvPicPr>
          <p:cNvPr id="149" name="Google Shape;149;p19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16455" y="4108845"/>
            <a:ext cx="474600" cy="474600"/>
          </a:xfrm>
          <a:prstGeom prst="rect">
            <a:avLst/>
          </a:prstGeom>
        </p:spPr>
      </p:pic>
      <p:sp>
        <p:nvSpPr>
          <p:cNvPr id="150" name="Google Shape;150;p19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</p:spPr>
      </p:sp>
      <p:sp>
        <p:nvSpPr>
          <p:cNvPr id="151" name="Google Shape;151;p19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</p:spPr>
      </p:sp>
      <p:sp>
        <p:nvSpPr>
          <p:cNvPr id="152" name="Google Shape;152;p19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</p:spPr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CSS pseudo klasės ir pseudo elementai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:last-of-type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-type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:last-of-type</a:t>
            </a:r>
            <a:r>
              <a:rPr lang="lt"/>
              <a:t> selektorius atitinka kiekvieną elementą, kuris yra paskutinis jo tėvo tam tikro tipo vaikas.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Kode nurodoma paskutinio pagrindinio elemento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fono spalvą.</a:t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:last-of-type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#ff0000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4924625" y="2735050"/>
            <a:ext cx="3859200" cy="526800"/>
          </a:xfrm>
          <a:prstGeom prst="roundRect">
            <a:avLst>
              <a:gd name="adj" fmla="val 16667"/>
            </a:avLst>
          </a:prstGeom>
          <a:solidFill>
            <a:srgbClr val="D9B9FF"/>
          </a:solidFill>
          <a:ln w="19050" cap="flat" cmpd="sng">
            <a:solidFill>
              <a:srgbClr val="994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Overpass"/>
                <a:ea typeface="Overpass"/>
                <a:cs typeface="Overpass"/>
                <a:sym typeface="Overpass"/>
              </a:rPr>
              <a:t>Pastaba: </a:t>
            </a:r>
            <a:r>
              <a:rPr lang="lt" sz="1000">
                <a:latin typeface="Overpass"/>
                <a:ea typeface="Overpass"/>
                <a:cs typeface="Overpass"/>
                <a:sym typeface="Overpass"/>
              </a:rPr>
              <a:t>Tai tas pats, kas </a:t>
            </a:r>
            <a:r>
              <a:rPr lang="lt" sz="10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:nth-last-of-type (1)</a:t>
            </a:r>
            <a:endParaRPr sz="1000"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:nth-of-type(n)</a:t>
            </a: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-type</a:t>
            </a:r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:nth-of-type</a:t>
            </a:r>
            <a:r>
              <a:rPr lang="lt"/>
              <a:t> selektorius atitinka visus elementus, kurie yra </a:t>
            </a:r>
            <a:r>
              <a:rPr lang="lt" b="1"/>
              <a:t>n-tieji</a:t>
            </a:r>
            <a:r>
              <a:rPr lang="lt"/>
              <a:t> tam tikro tipo tėvo vaikai.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n gali būti skaičius, raktinis žodis arba formulė.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Kode nurodoma kiekvieno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elemento, kuris yra antrasis jo pirminio elemento p, fono spalvą</a:t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:nth-of-type(2)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red;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:nth-last-of-type(n)</a:t>
            </a: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-type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:nth-last-of-type(n)</a:t>
            </a:r>
            <a:r>
              <a:rPr lang="lt"/>
              <a:t> selektorius atitinka visus elementus, kurie yra </a:t>
            </a:r>
            <a:r>
              <a:rPr lang="lt" b="1"/>
              <a:t>n-tieji </a:t>
            </a:r>
            <a:r>
              <a:rPr lang="lt"/>
              <a:t>tam tikro tėvo vaikai (skaičiuojant nuo paskutinio vaiko).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n gali būti skaičius, raktinis žodis arba formulė.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Kode nurodoma kiekvieno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elemento, kuris yra antrasis jo tėvų p elementas, skaičiuojant nuo paskutinio vaiko, fono spalvą</a:t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:nth-last-of-type(2)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red;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:only-of-type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klasės selektorius -type</a:t>
            </a: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:only-of-type</a:t>
            </a:r>
            <a:r>
              <a:rPr lang="lt"/>
              <a:t> selektorius atitinka kiekvieną elementą, kuris yra vienintelis tokio tipo vaikas.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Kode nurodoma kiekvieno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elemento, kuris yra vienintelis tokio tipo vaikas, jo tėvų, fono spalvą.</a:t>
            </a:r>
            <a:endParaRPr/>
          </a:p>
        </p:txBody>
      </p:sp>
      <p:sp>
        <p:nvSpPr>
          <p:cNvPr id="321" name="Google Shape;321;p40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:only-of-type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#ff0000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Sukurti šachmatų lentą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1</a:t>
            </a: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43227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Nuspalvinti langelius naudojant  pseudo-classes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Gali būti NxM langelių (t.y. lentelės dydis gali kisti, bet spalvinimas turėtų išlikti)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Lentelei sukurti galite naudoti arba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lt"/>
              <a:t>, arba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&lt;table&gt;</a:t>
            </a:r>
            <a:r>
              <a:rPr lang="lt"/>
              <a:t> elementus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lt"/>
              <a:t>Visi langeliai turi turėti </a:t>
            </a:r>
            <a:r>
              <a:rPr lang="lt" b="1"/>
              <a:t>rėmelį </a:t>
            </a:r>
            <a:r>
              <a:rPr lang="lt"/>
              <a:t>ir nustatytą </a:t>
            </a:r>
            <a:r>
              <a:rPr lang="lt" b="1"/>
              <a:t>dydį</a:t>
            </a:r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 r="4141" b="4223"/>
          <a:stretch/>
        </p:blipFill>
        <p:spPr>
          <a:xfrm>
            <a:off x="6165200" y="2253575"/>
            <a:ext cx="2618499" cy="2624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595959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elementai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::first-letter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elementai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::first-letter</a:t>
            </a:r>
            <a:r>
              <a:rPr lang="lt"/>
              <a:t> atitinka pirmąją elemento raidę.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625" y="2779150"/>
            <a:ext cx="3862200" cy="151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48" name="Google Shape;348;p44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::first-letter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200%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FF73F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#8A2BE2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::first-line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elementai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::first-line</a:t>
            </a:r>
            <a:r>
              <a:rPr lang="lt"/>
              <a:t> atitinka pirmąją turinio elemento eilutę.</a:t>
            </a:r>
            <a:endParaRPr/>
          </a:p>
        </p:txBody>
      </p:sp>
      <p:pic>
        <p:nvPicPr>
          <p:cNvPr id="356" name="Google Shape;356;p45"/>
          <p:cNvPicPr preferRelativeResize="0"/>
          <p:nvPr/>
        </p:nvPicPr>
        <p:blipFill rotWithShape="1">
          <a:blip r:embed="rId3">
            <a:alphaModFix/>
          </a:blip>
          <a:srcRect l="2122" t="27906" r="11237" b="31614"/>
          <a:stretch/>
        </p:blipFill>
        <p:spPr>
          <a:xfrm>
            <a:off x="4924625" y="2687675"/>
            <a:ext cx="3859200" cy="105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7" name="Google Shape;357;p45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::first-line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yellow;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::before</a:t>
            </a:r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elementai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::before</a:t>
            </a:r>
            <a:r>
              <a:rPr lang="lt"/>
              <a:t> atitinka stiliaus elementą, rodomą </a:t>
            </a:r>
            <a:r>
              <a:rPr lang="lt" b="1"/>
              <a:t>prieš </a:t>
            </a:r>
            <a:r>
              <a:rPr lang="lt"/>
              <a:t>tikrąjį pradinio elemento turinį.</a:t>
            </a:r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::before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"Read this: "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pseudo klasė?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::after</a:t>
            </a:r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elementai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::after</a:t>
            </a:r>
            <a:r>
              <a:rPr lang="lt"/>
              <a:t> atitinka stilizuojamą elementą, rodomą </a:t>
            </a:r>
            <a:r>
              <a:rPr lang="lt" b="1"/>
              <a:t>po </a:t>
            </a:r>
            <a:r>
              <a:rPr lang="lt"/>
              <a:t>pradinio elemento tikrojo turinio.</a:t>
            </a:r>
            <a:endParaRPr/>
          </a:p>
        </p:txBody>
      </p:sp>
      <p:sp>
        <p:nvSpPr>
          <p:cNvPr id="373" name="Google Shape;373;p47"/>
          <p:cNvSpPr/>
          <p:nvPr/>
        </p:nvSpPr>
        <p:spPr>
          <a:xfrm>
            <a:off x="4924625" y="1547700"/>
            <a:ext cx="3862200" cy="951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::after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FFFFB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 - Remember this"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Stilizuoti </a:t>
            </a:r>
            <a:r>
              <a:rPr lang="lt" b="1"/>
              <a:t>heading </a:t>
            </a:r>
            <a:r>
              <a:rPr lang="lt"/>
              <a:t>elementus</a:t>
            </a:r>
            <a:endParaRPr/>
          </a:p>
        </p:txBody>
      </p:sp>
      <p:sp>
        <p:nvSpPr>
          <p:cNvPr id="384" name="Google Shape;384;p4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Naudojant CSS įterpti savo sugalvotus simbolius arba tekstą prieš ir po heading elementų</a:t>
            </a:r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0" y="2537467"/>
            <a:ext cx="3862200" cy="23405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595959">
                <a:alpha val="50000"/>
              </a:srgbClr>
            </a:outerShdw>
          </a:effectLst>
        </p:spPr>
      </p:pic>
      <p:sp>
        <p:nvSpPr>
          <p:cNvPr id="386" name="Google Shape;386;p4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Įterpti “//” prieš </a:t>
            </a:r>
            <a:r>
              <a:rPr lang="lt" b="1"/>
              <a:t>&lt;nav&gt;</a:t>
            </a:r>
            <a:r>
              <a:rPr lang="lt"/>
              <a:t> elementus</a:t>
            </a:r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Įterpti “//” prieš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lt" err="1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/>
              <a:t> elementus </a:t>
            </a:r>
            <a:r>
              <a:rPr lang="lt" u="sng"/>
              <a:t>išskyrus</a:t>
            </a:r>
            <a:r>
              <a:rPr lang="lt"/>
              <a:t> patį </a:t>
            </a:r>
            <a:r>
              <a:rPr lang="lt" err="1"/>
              <a:t>pirmajį</a:t>
            </a:r>
            <a:endParaRPr err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Panaudoti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lt" err="1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lt"/>
              <a:t> ir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lt" err="1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before</a:t>
            </a:r>
            <a:r>
              <a:rPr lang="lt"/>
              <a:t> selektorius</a:t>
            </a:r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0" y="3383848"/>
            <a:ext cx="3862201" cy="1494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sp>
        <p:nvSpPr>
          <p:cNvPr id="399" name="Google Shape;399;p51"/>
          <p:cNvSpPr/>
          <p:nvPr/>
        </p:nvSpPr>
        <p:spPr>
          <a:xfrm rot="1299397">
            <a:off x="6339754" y="3139948"/>
            <a:ext cx="374753" cy="79220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146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51515"/>
              </a:solidFill>
            </a:endParaRPr>
          </a:p>
        </p:txBody>
      </p:sp>
      <p:sp>
        <p:nvSpPr>
          <p:cNvPr id="400" name="Google Shape;400;p51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klasė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pseudo klasės?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klasė naudojama apibrėžti </a:t>
            </a:r>
            <a:r>
              <a:rPr lang="lt" b="1"/>
              <a:t>ypatingą elemento būseną.</a:t>
            </a:r>
            <a:endParaRPr b="1"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klasės pavyzdžiai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702675" y="939350"/>
            <a:ext cx="1532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Pelės užvedimas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618400" y="901550"/>
            <a:ext cx="124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rgbClr val="9945FF"/>
                </a:solidFill>
                <a:latin typeface="Overpass"/>
                <a:ea typeface="Overpass"/>
                <a:cs typeface="Overpass"/>
                <a:sym typeface="Overpass"/>
              </a:rPr>
              <a:t>Lankėsi </a:t>
            </a: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 </a:t>
            </a:r>
            <a:r>
              <a:rPr lang="lt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ne</a:t>
            </a:r>
            <a:endParaRPr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702675" y="3164075"/>
            <a:ext cx="24996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Sufokusuotas (spaudžiamas)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400" y="1354207"/>
            <a:ext cx="3672776" cy="6922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400" y="2153661"/>
            <a:ext cx="3672776" cy="6922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5">
            <a:alphaModFix/>
          </a:blip>
          <a:srcRect t="62197"/>
          <a:stretch/>
        </p:blipFill>
        <p:spPr>
          <a:xfrm>
            <a:off x="702663" y="3619030"/>
            <a:ext cx="1166525" cy="901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935" y="4025937"/>
            <a:ext cx="533252" cy="53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7">
            <a:alphaModFix/>
          </a:blip>
          <a:srcRect l="28951" t="28915" r="30849" b="34775"/>
          <a:stretch/>
        </p:blipFill>
        <p:spPr>
          <a:xfrm>
            <a:off x="702663" y="1528562"/>
            <a:ext cx="2217483" cy="1128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pseudo elementas?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elementas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pseudo elementas?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Pseudo elementas naudojamas </a:t>
            </a:r>
            <a:r>
              <a:rPr lang="lt" b="1"/>
              <a:t>stilizuoti </a:t>
            </a:r>
            <a:r>
              <a:rPr lang="lt"/>
              <a:t>nurodytas elemento </a:t>
            </a:r>
            <a:r>
              <a:rPr lang="lt" b="1"/>
              <a:t>dalis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Pavyzdžiui, jis gali būti naudojamas: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Stilizuoti </a:t>
            </a:r>
            <a:r>
              <a:rPr lang="lt" sz="3000">
                <a:solidFill>
                  <a:srgbClr val="9945FF"/>
                </a:solidFill>
                <a:latin typeface="Pacifico"/>
                <a:ea typeface="Pacifico"/>
                <a:cs typeface="Pacifico"/>
                <a:sym typeface="Pacifico"/>
              </a:rPr>
              <a:t>P</a:t>
            </a:r>
            <a:r>
              <a:rPr lang="lt"/>
              <a:t>irmąją elemento raidę arba eilutę;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Įterpti papildomą turinį prieš arba po elemento turinio;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Pseudo elementų pavyzdžiai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360300" y="1016500"/>
            <a:ext cx="1409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Stilizuota raidė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3484200" y="1016500"/>
            <a:ext cx="14637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Stilizuota eilutė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90300" y="3004450"/>
            <a:ext cx="28887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Papildomo turinio įterpimas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00" y="1447324"/>
            <a:ext cx="2079950" cy="1256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3619150"/>
            <a:ext cx="3110725" cy="1032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025" y="1447325"/>
            <a:ext cx="5156926" cy="1256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2A1A6">
                <a:alpha val="50000"/>
              </a:srgbClr>
            </a:outerShdw>
          </a:effectLst>
        </p:spPr>
      </p:pic>
      <p:sp>
        <p:nvSpPr>
          <p:cNvPr id="204" name="Google Shape;204;p25"/>
          <p:cNvSpPr/>
          <p:nvPr/>
        </p:nvSpPr>
        <p:spPr>
          <a:xfrm rot="1127632">
            <a:off x="1540800" y="3443778"/>
            <a:ext cx="287741" cy="53554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146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45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360300" y="361850"/>
            <a:ext cx="67821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Panašumai ir skirtumai tarp pseudo klasės ir pseudo elemento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b="1"/>
              <a:t>Panašumai</a:t>
            </a:r>
            <a:r>
              <a:rPr lang="lt"/>
              <a:t>: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tiek pseudo klasės, tiek CSS pseudo elementai yra </a:t>
            </a:r>
            <a:r>
              <a:rPr lang="lt" b="1"/>
              <a:t>CSS</a:t>
            </a:r>
            <a:r>
              <a:rPr lang="lt"/>
              <a:t> </a:t>
            </a:r>
            <a:r>
              <a:rPr lang="lt" b="1"/>
              <a:t>selektoriai</a:t>
            </a:r>
            <a:r>
              <a:rPr lang="lt"/>
              <a:t>, kurie yra naudojami tam tikram elementui pasirinkti.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b="1">
                <a:solidFill>
                  <a:srgbClr val="FF1461"/>
                </a:solidFill>
              </a:rPr>
              <a:t>Skirtumai</a:t>
            </a:r>
            <a:r>
              <a:rPr lang="lt">
                <a:solidFill>
                  <a:srgbClr val="FF1461"/>
                </a:solidFill>
              </a:rPr>
              <a:t>: </a:t>
            </a:r>
            <a:endParaRPr>
              <a:solidFill>
                <a:srgbClr val="FF146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pseudo elementas - leidžia prie elemento pridėti </a:t>
            </a:r>
            <a:r>
              <a:rPr lang="lt" b="1"/>
              <a:t>specialųjį efektą</a:t>
            </a:r>
            <a:r>
              <a:rPr lang="lt"/>
              <a:t>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Pseudo klasė - leidžia apibrėžti jo </a:t>
            </a:r>
            <a:r>
              <a:rPr lang="lt" b="1"/>
              <a:t>būseną</a:t>
            </a:r>
            <a:r>
              <a:rPr lang="lt"/>
              <a:t>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0666585E1A3342B67AE8E86F8C681E" ma:contentTypeVersion="2" ma:contentTypeDescription="Create a new document." ma:contentTypeScope="" ma:versionID="248c76ce203e1dd83c533ef3e3ab507b">
  <xsd:schema xmlns:xsd="http://www.w3.org/2001/XMLSchema" xmlns:xs="http://www.w3.org/2001/XMLSchema" xmlns:p="http://schemas.microsoft.com/office/2006/metadata/properties" xmlns:ns2="298f0df3-51b7-43dc-8c80-fbe05a45a698" targetNamespace="http://schemas.microsoft.com/office/2006/metadata/properties" ma:root="true" ma:fieldsID="952e9e4a99e8a62ee61b2d3ae1c9567d" ns2:_="">
    <xsd:import namespace="298f0df3-51b7-43dc-8c80-fbe05a45a6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f0df3-51b7-43dc-8c80-fbe05a45a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5B8CF8-65EF-4A2F-81CF-B35989E83D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2E730EE-F9D0-4BD3-82F6-A7D666019B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2FB82-32A0-4BCB-AE35-CEC6A907F70E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Demonstracija ekrane (16:9)</PresentationFormat>
  <Slides>36</Slides>
  <Notes>36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Skaidrių pavadinimai</vt:lpstr>
      </vt:variant>
      <vt:variant>
        <vt:i4>36</vt:i4>
      </vt:variant>
    </vt:vector>
  </HeadingPairs>
  <TitlesOfParts>
    <vt:vector size="37" baseType="lpstr">
      <vt:lpstr>Code Academy Template</vt:lpstr>
      <vt:lpstr>CSS  pseudo klasės  ir pseudo elementai</vt:lpstr>
      <vt:lpstr>Paskaitos eiga</vt:lpstr>
      <vt:lpstr>Kas yra pseudo klasė?</vt:lpstr>
      <vt:lpstr>Pseudo klasė</vt:lpstr>
      <vt:lpstr>Pseudo klasės pavyzdžiai</vt:lpstr>
      <vt:lpstr>Kas yra pseudo elementas?</vt:lpstr>
      <vt:lpstr>Pseudo elementas</vt:lpstr>
      <vt:lpstr>Pseudo elementų pavyzdžiai</vt:lpstr>
      <vt:lpstr>Panašumai ir skirtumai tarp pseudo klasės ir pseudo elemento</vt:lpstr>
      <vt:lpstr>Pseudo klasės selektorius -child</vt:lpstr>
      <vt:lpstr>:first-child</vt:lpstr>
      <vt:lpstr>:last-child</vt:lpstr>
      <vt:lpstr>:nth-child(n)</vt:lpstr>
      <vt:lpstr>„PowerPoint“ pateiktis</vt:lpstr>
      <vt:lpstr>„PowerPoint“ pateiktis</vt:lpstr>
      <vt:lpstr>:nth-last-child(n)</vt:lpstr>
      <vt:lpstr>:only-child</vt:lpstr>
      <vt:lpstr>Pseudo klasės selektorius -type</vt:lpstr>
      <vt:lpstr>:first-of-type</vt:lpstr>
      <vt:lpstr>:last-of-type</vt:lpstr>
      <vt:lpstr>:nth-of-type(n)</vt:lpstr>
      <vt:lpstr>:nth-last-of-type(n)</vt:lpstr>
      <vt:lpstr>:only-of-type</vt:lpstr>
      <vt:lpstr>1</vt:lpstr>
      <vt:lpstr>Sukurti šachmatų lentą</vt:lpstr>
      <vt:lpstr>Pseudo  elementai</vt:lpstr>
      <vt:lpstr>::first-letter</vt:lpstr>
      <vt:lpstr>::first-line</vt:lpstr>
      <vt:lpstr>::before</vt:lpstr>
      <vt:lpstr>::after</vt:lpstr>
      <vt:lpstr>2</vt:lpstr>
      <vt:lpstr>Stilizuoti heading elementus</vt:lpstr>
      <vt:lpstr>3</vt:lpstr>
      <vt:lpstr>Įterpti “//” prieš &lt;nav&gt; elementus</vt:lpstr>
      <vt:lpstr>„PowerPoint“ pateiktis</vt:lpstr>
      <vt:lpstr>„PowerPoint“ pateiktis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 pseudo klasės  ir pseudo elementai</dc:title>
  <cp:revision>8</cp:revision>
  <dcterms:modified xsi:type="dcterms:W3CDTF">2022-08-17T15:21:34Z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0x010100E50666585E1A3342B67AE8E86F8C681E</vt:lpwstr>
  </property>
</Properties>
</file>